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63" r:id="rId2"/>
    <p:sldId id="413" r:id="rId3"/>
    <p:sldId id="415" r:id="rId4"/>
    <p:sldId id="416" r:id="rId5"/>
    <p:sldId id="417" r:id="rId6"/>
    <p:sldId id="418" r:id="rId7"/>
    <p:sldId id="420" r:id="rId8"/>
    <p:sldId id="421" r:id="rId9"/>
    <p:sldId id="423" r:id="rId10"/>
    <p:sldId id="424" r:id="rId11"/>
    <p:sldId id="425" r:id="rId12"/>
    <p:sldId id="426" r:id="rId13"/>
    <p:sldId id="427" r:id="rId14"/>
    <p:sldId id="428" r:id="rId15"/>
    <p:sldId id="429" r:id="rId16"/>
    <p:sldId id="43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4" autoAdjust="0"/>
  </p:normalViewPr>
  <p:slideViewPr>
    <p:cSldViewPr>
      <p:cViewPr>
        <p:scale>
          <a:sx n="100" d="100"/>
          <a:sy n="100" d="100"/>
        </p:scale>
        <p:origin x="-1932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alyasnikovAA\Desktop\&#1075;&#1088;&#1072;&#1092;&#1080;&#1082;&#1080;%20&#1076;&#1083;&#1103;%20&#1089;&#1083;&#1072;&#1081;&#1076;&#1086;&#1074;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</c:pie3DChart>
    </c:plotArea>
    <c:legend>
      <c:legendPos val="r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zero"/>
  </c:chart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40957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>
              <a:cs typeface="+mn-cs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23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276725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ED98D4EF-8D92-40D4-B0C0-37CE23049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F102B-AA91-4644-A28D-7107D7134E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DF63D-DD25-4DB1-BB38-FC9875ED96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4603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90C2B-04E9-4F8B-9DF8-45A1315C44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4603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BED4A-1C46-492C-B9D6-7FECF7704A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8395C-4EE0-4683-B2EC-E460D5593E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F0378-4EC2-4EB2-A3AE-E6A51AB59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2B3D4-CCCF-4513-BF11-4469FA1343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03CC1-CFAC-4861-9D2E-FAA8CB2AC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F1B14-EEA8-430B-A202-1672B5B557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AD184-6287-4295-A606-3F6A5F0223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4FF3B-F316-460C-AC5D-A5AEEC1D14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D5B1D-C475-436B-B3FB-59455E923D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09600" y="765175"/>
            <a:ext cx="7958138" cy="109538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ru-RU">
              <a:cs typeface="+mn-cs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524625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 algn="ctr">
              <a:defRPr/>
            </a:pPr>
            <a:endParaRPr lang="ru-RU"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27875" y="6553200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B66AF16A-0DB9-41EC-917F-CD92B21F46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565400"/>
            <a:ext cx="8135937" cy="1371600"/>
          </a:xfrm>
        </p:spPr>
        <p:txBody>
          <a:bodyPr/>
          <a:lstStyle/>
          <a:p>
            <a:pPr eaLnBrk="1" hangingPunct="1"/>
            <a:r>
              <a:rPr lang="ru-RU" sz="2400" b="1" smtClean="0">
                <a:latin typeface="Arial" charset="0"/>
              </a:rPr>
              <a:t>Техническая инспекция ФПСО</a:t>
            </a:r>
          </a:p>
        </p:txBody>
      </p:sp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2987675" y="4797425"/>
            <a:ext cx="5616575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Arial" charset="0"/>
              </a:rPr>
              <a:t>Руководитель департамента условий и охраны труда – главный технический инспектор труда Федерации профсоюзов Самарской области</a:t>
            </a:r>
            <a:r>
              <a:rPr lang="ru-RU" b="1"/>
              <a:t> </a:t>
            </a:r>
          </a:p>
          <a:p>
            <a:pPr>
              <a:spcBef>
                <a:spcPct val="50000"/>
              </a:spcBef>
            </a:pPr>
            <a:r>
              <a:rPr lang="ru-RU" b="1">
                <a:latin typeface="Arial" charset="0"/>
              </a:rPr>
              <a:t>Буценко Ольга Владимировна</a:t>
            </a:r>
            <a:r>
              <a:rPr lang="ru-RU" b="1"/>
              <a:t> (тел. </a:t>
            </a:r>
            <a:r>
              <a:rPr lang="ru-RU" b="1">
                <a:latin typeface="Arial" charset="0"/>
              </a:rPr>
              <a:t>332-07-92</a:t>
            </a:r>
            <a:r>
              <a:rPr lang="ru-RU" b="1"/>
              <a:t>)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latin typeface="Arial" charset="0"/>
              </a:rPr>
              <a:t>Функции технической инспекции труда</a:t>
            </a:r>
            <a:r>
              <a:rPr lang="ru-RU" smtClean="0"/>
              <a:t> </a:t>
            </a:r>
          </a:p>
        </p:txBody>
      </p:sp>
      <p:sp>
        <p:nvSpPr>
          <p:cNvPr id="24578" name="Объект 2"/>
          <p:cNvSpPr>
            <a:spLocks noGrp="1"/>
          </p:cNvSpPr>
          <p:nvPr>
            <p:ph idx="1"/>
          </p:nvPr>
        </p:nvSpPr>
        <p:spPr>
          <a:xfrm>
            <a:off x="468313" y="1341438"/>
            <a:ext cx="8001000" cy="42672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1800" smtClean="0"/>
              <a:t>- Контролируют выполнение предъявленных работодателям требований о приостановке работ в случаях непосредственной угрозы жизни и здоровью работников, а также направленных работодателям представлений об устранении выявленных нарушений трудового законодательства и иных нормативных правовых актов, содержащих нормы трудового права. </a:t>
            </a:r>
          </a:p>
          <a:p>
            <a:pPr marL="0" indent="0">
              <a:buFont typeface="Wingdings" pitchFamily="2" charset="2"/>
              <a:buNone/>
            </a:pPr>
            <a:r>
              <a:rPr lang="ru-RU" sz="1800" smtClean="0"/>
              <a:t>-Оказывают методическую помощь уполномоченным (доверенным) лицам по охране труда профсоюзов. </a:t>
            </a:r>
          </a:p>
          <a:p>
            <a:pPr marL="0" indent="0">
              <a:buFont typeface="Wingdings" pitchFamily="2" charset="2"/>
              <a:buNone/>
            </a:pPr>
            <a:r>
              <a:rPr lang="ru-RU" sz="1800" smtClean="0"/>
              <a:t>- Пропагандируют через средства массовой информации передовой опыт по профилактике производственного травматизма, улучшению условий, охраны труда.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latin typeface="Arial" charset="0"/>
              </a:rPr>
              <a:t>Права технических инспекторов труда</a:t>
            </a:r>
          </a:p>
        </p:txBody>
      </p:sp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539750" y="1101725"/>
            <a:ext cx="7991475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/>
            <a:r>
              <a:rPr lang="ru-RU"/>
              <a:t>1.</a:t>
            </a:r>
            <a:r>
              <a:rPr lang="ru-RU" u="sng"/>
              <a:t>Беспрепятственно</a:t>
            </a:r>
            <a:r>
              <a:rPr lang="ru-RU"/>
              <a:t> посещать (по предъявлению удостоверения установленного образца) организации </a:t>
            </a:r>
            <a:r>
              <a:rPr lang="ru-RU" u="sng"/>
              <a:t>независимо от их организационно-правовых форм и форм собственности</a:t>
            </a:r>
            <a:r>
              <a:rPr lang="ru-RU"/>
              <a:t>, их структурные подразделения, рабочие места, где работают члены соответствующего профессионального союза или профсоюзов</a:t>
            </a:r>
          </a:p>
          <a:p>
            <a:pPr indent="457200"/>
            <a:endParaRPr lang="ru-RU"/>
          </a:p>
          <a:p>
            <a:pPr indent="457200"/>
            <a:r>
              <a:rPr lang="ru-RU"/>
              <a:t>2.Направлять работодателям обязательные для рассмотрения представления об устранении выявленных нарушений законов и иных нормативных правовых актов об охране труда.</a:t>
            </a:r>
          </a:p>
          <a:p>
            <a:pPr indent="457200"/>
            <a:endParaRPr lang="ru-RU"/>
          </a:p>
          <a:p>
            <a:pPr indent="457200"/>
            <a:r>
              <a:rPr lang="ru-RU"/>
              <a:t>3. Предъявлять работодателю требования о приостановке работ в случаях непосредственной угрозы жизни и здоровью работников.</a:t>
            </a:r>
          </a:p>
          <a:p>
            <a:pPr indent="457200"/>
            <a:endParaRPr lang="ru-RU"/>
          </a:p>
          <a:p>
            <a:pPr indent="457200"/>
            <a:r>
              <a:rPr lang="ru-RU"/>
              <a:t>4. Проводить независимую экспертизу условий труда и обеспечения безопасности работников организации.</a:t>
            </a:r>
          </a:p>
          <a:p>
            <a:pPr indent="457200"/>
            <a:endParaRPr lang="ru-RU"/>
          </a:p>
          <a:p>
            <a:pPr indent="457200"/>
            <a:r>
              <a:rPr lang="ru-RU"/>
              <a:t>5. Принимать участие в расследовании несчастных случаев на производстве и профессиональных заболеваний.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ПРЕДСТАВЛЕНИЕ </a:t>
            </a:r>
          </a:p>
        </p:txBody>
      </p:sp>
      <p:sp>
        <p:nvSpPr>
          <p:cNvPr id="26626" name="Rectangle 44"/>
          <p:cNvSpPr>
            <a:spLocks noChangeArrowheads="1"/>
          </p:cNvSpPr>
          <p:nvPr/>
        </p:nvSpPr>
        <p:spPr bwMode="auto">
          <a:xfrm>
            <a:off x="250825" y="2917825"/>
            <a:ext cx="8353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2540000" algn="l"/>
              </a:tabLst>
            </a:pPr>
            <a:endParaRPr lang="ru-RU"/>
          </a:p>
        </p:txBody>
      </p:sp>
      <p:sp>
        <p:nvSpPr>
          <p:cNvPr id="26627" name="Rectangle 85"/>
          <p:cNvSpPr>
            <a:spLocks noChangeArrowheads="1"/>
          </p:cNvSpPr>
          <p:nvPr/>
        </p:nvSpPr>
        <p:spPr bwMode="auto">
          <a:xfrm>
            <a:off x="468313" y="836613"/>
            <a:ext cx="8064500" cy="392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540000" algn="l"/>
              </a:tabLst>
            </a:pPr>
            <a:r>
              <a:rPr lang="ru-RU" sz="1200">
                <a:latin typeface="Times New Roman CYR" pitchFamily="18" charset="0"/>
                <a:cs typeface="Times New Roman" pitchFamily="18" charset="0"/>
              </a:rPr>
              <a:t>Федерация профсоюзов Самарской области</a:t>
            </a:r>
            <a:endParaRPr lang="ru-RU" sz="600"/>
          </a:p>
          <a:p>
            <a:pPr eaLnBrk="0" hangingPunct="0">
              <a:tabLst>
                <a:tab pos="2540000" algn="l"/>
              </a:tabLst>
            </a:pPr>
            <a:r>
              <a:rPr lang="ru-RU" sz="1200">
                <a:latin typeface="Times New Roman CYR" pitchFamily="18" charset="0"/>
                <a:cs typeface="Times New Roman" pitchFamily="18" charset="0"/>
              </a:rPr>
              <a:t>Техническая инспекция труда</a:t>
            </a:r>
            <a:endParaRPr lang="ru-RU" sz="600"/>
          </a:p>
          <a:p>
            <a:pPr eaLnBrk="0" hangingPunct="0">
              <a:tabLst>
                <a:tab pos="2540000" algn="l"/>
              </a:tabLst>
            </a:pPr>
            <a:r>
              <a:rPr lang="ru-RU" sz="1200">
                <a:latin typeface="Times New Roman" pitchFamily="18" charset="0"/>
                <a:cs typeface="Times New Roman" pitchFamily="18" charset="0"/>
              </a:rPr>
              <a:t>_____________________________________</a:t>
            </a:r>
            <a:endParaRPr lang="ru-RU" sz="600"/>
          </a:p>
          <a:p>
            <a:pPr eaLnBrk="0" hangingPunct="0">
              <a:tabLst>
                <a:tab pos="2540000" algn="l"/>
              </a:tabLst>
            </a:pPr>
            <a:r>
              <a:rPr lang="ru-RU" sz="1200">
                <a:latin typeface="Times New Roman CYR" pitchFamily="18" charset="0"/>
                <a:cs typeface="Times New Roman" pitchFamily="18" charset="0"/>
              </a:rPr>
              <a:t>Наименование профсоюзного органа</a:t>
            </a:r>
            <a:endParaRPr lang="ru-RU" sz="600"/>
          </a:p>
          <a:p>
            <a:pPr eaLnBrk="0" hangingPunct="0">
              <a:tabLst>
                <a:tab pos="2540000" algn="l"/>
              </a:tabLst>
            </a:pPr>
            <a:r>
              <a:rPr lang="ru-RU" sz="1200">
                <a:latin typeface="Times New Roman" pitchFamily="18" charset="0"/>
                <a:cs typeface="Times New Roman" pitchFamily="18" charset="0"/>
              </a:rPr>
              <a:t>_____________________________________</a:t>
            </a:r>
            <a:endParaRPr lang="ru-RU" sz="600"/>
          </a:p>
          <a:p>
            <a:pPr eaLnBrk="0" hangingPunct="0">
              <a:tabLst>
                <a:tab pos="2540000" algn="l"/>
              </a:tabLst>
            </a:pPr>
            <a:r>
              <a:rPr lang="ru-RU" sz="1200">
                <a:latin typeface="Times New Roman CYR" pitchFamily="18" charset="0"/>
                <a:cs typeface="Times New Roman" pitchFamily="18" charset="0"/>
              </a:rPr>
              <a:t>(почтовый адрес, № телефона, факса)</a:t>
            </a:r>
            <a:endParaRPr lang="ru-RU" sz="600"/>
          </a:p>
          <a:p>
            <a:pPr algn="ctr" eaLnBrk="0" hangingPunct="0">
              <a:tabLst>
                <a:tab pos="2540000" algn="l"/>
              </a:tabLst>
            </a:pPr>
            <a:r>
              <a:rPr lang="ru-RU" sz="1200" b="1">
                <a:latin typeface="Times New Roman CYR" pitchFamily="18" charset="0"/>
                <a:cs typeface="Times New Roman" pitchFamily="18" charset="0"/>
              </a:rPr>
              <a:t>ПРЕДСТАВЛЕНИЕ №____     ______    ________ 20   г.</a:t>
            </a:r>
            <a:endParaRPr lang="ru-RU" sz="600" b="1"/>
          </a:p>
          <a:p>
            <a:pPr algn="ctr" eaLnBrk="0" hangingPunct="0">
              <a:tabLst>
                <a:tab pos="2540000" algn="l"/>
              </a:tabLst>
            </a:pPr>
            <a:r>
              <a:rPr lang="ru-RU" sz="1200" b="1">
                <a:latin typeface="Times New Roman CYR" pitchFamily="18" charset="0"/>
                <a:cs typeface="Times New Roman" pitchFamily="18" charset="0"/>
              </a:rPr>
              <a:t>об устранении выявленных нарушений норм законодательства об охране</a:t>
            </a:r>
            <a:endParaRPr lang="ru-RU" sz="600" b="1"/>
          </a:p>
          <a:p>
            <a:pPr algn="ctr" eaLnBrk="0" hangingPunct="0">
              <a:tabLst>
                <a:tab pos="2540000" algn="l"/>
              </a:tabLst>
            </a:pPr>
            <a:r>
              <a:rPr lang="ru-RU" sz="1200" b="1">
                <a:latin typeface="Times New Roman CYR" pitchFamily="18" charset="0"/>
                <a:cs typeface="Times New Roman" pitchFamily="18" charset="0"/>
              </a:rPr>
              <a:t>труда, окружающей среды,   страховании от несчастных случаев на производстве и профессиональных заболеваний, специальной оценке условий труда</a:t>
            </a:r>
            <a:endParaRPr lang="ru-RU" sz="600" b="1"/>
          </a:p>
          <a:p>
            <a:pPr eaLnBrk="0" hangingPunct="0">
              <a:tabLst>
                <a:tab pos="2540000" algn="l"/>
              </a:tabLst>
            </a:pPr>
            <a:r>
              <a:rPr lang="ru-RU" sz="1200">
                <a:latin typeface="Times New Roman CYR" pitchFamily="18" charset="0"/>
                <a:cs typeface="Times New Roman" pitchFamily="18" charset="0"/>
              </a:rPr>
              <a:t>Кому __________________________________________________________________________________      </a:t>
            </a:r>
            <a:endParaRPr lang="ru-RU" sz="600"/>
          </a:p>
          <a:p>
            <a:pPr eaLnBrk="0" hangingPunct="0">
              <a:tabLst>
                <a:tab pos="2540000" algn="l"/>
              </a:tabLst>
            </a:pPr>
            <a:r>
              <a:rPr lang="ru-RU" sz="120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1200">
                <a:latin typeface="Times New Roman CYR" pitchFamily="18" charset="0"/>
                <a:cs typeface="Times New Roman" pitchFamily="18" charset="0"/>
              </a:rPr>
              <a:t>               фамилия, имя, отчество должность, название организации</a:t>
            </a:r>
            <a:endParaRPr lang="ru-RU" sz="600"/>
          </a:p>
          <a:p>
            <a:pPr eaLnBrk="0" hangingPunct="0">
              <a:tabLst>
                <a:tab pos="2540000" algn="l"/>
              </a:tabLst>
            </a:pPr>
            <a:r>
              <a:rPr lang="ru-RU" sz="1200">
                <a:latin typeface="Times New Roman CYR" pitchFamily="18" charset="0"/>
                <a:cs typeface="Times New Roman" pitchFamily="18" charset="0"/>
              </a:rPr>
              <a:t>Копия: Председателю профсоюзного комитета</a:t>
            </a:r>
            <a:endParaRPr lang="ru-RU" sz="600"/>
          </a:p>
          <a:p>
            <a:pPr eaLnBrk="0" hangingPunct="0">
              <a:tabLst>
                <a:tab pos="2540000" algn="l"/>
              </a:tabLst>
            </a:pPr>
            <a:r>
              <a:rPr lang="ru-RU" sz="1200">
                <a:latin typeface="Times New Roman CYR" pitchFamily="18" charset="0"/>
                <a:cs typeface="Times New Roman" pitchFamily="18" charset="0"/>
              </a:rPr>
              <a:t>Организации 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</a:t>
            </a:r>
            <a:endParaRPr lang="ru-RU" sz="600"/>
          </a:p>
          <a:p>
            <a:pPr eaLnBrk="0" hangingPunct="0">
              <a:tabLst>
                <a:tab pos="2540000" algn="l"/>
              </a:tabLst>
            </a:pPr>
            <a:r>
              <a:rPr lang="ru-RU" sz="1200">
                <a:latin typeface="Times New Roman CYR" pitchFamily="18" charset="0"/>
                <a:cs typeface="Times New Roman" pitchFamily="18" charset="0"/>
              </a:rPr>
              <a:t>                                                   фамилия, имя, отчество</a:t>
            </a:r>
            <a:endParaRPr lang="ru-RU" sz="600"/>
          </a:p>
          <a:p>
            <a:pPr eaLnBrk="0" hangingPunct="0">
              <a:tabLst>
                <a:tab pos="2540000" algn="l"/>
              </a:tabLst>
            </a:pPr>
            <a:r>
              <a:rPr lang="ru-RU" sz="1200">
                <a:latin typeface="Times New Roman CYR" pitchFamily="18" charset="0"/>
                <a:cs typeface="Times New Roman" pitchFamily="18" charset="0"/>
              </a:rPr>
              <a:t>В соответствии со статьей 20 Федерального закона </a:t>
            </a:r>
            <a:r>
              <a:rPr lang="ru-RU" sz="1200">
                <a:cs typeface="Times New Roman" pitchFamily="18" charset="0"/>
              </a:rPr>
              <a:t>«</a:t>
            </a:r>
            <a:r>
              <a:rPr lang="ru-RU" sz="1200">
                <a:latin typeface="Times New Roman CYR" pitchFamily="18" charset="0"/>
                <a:cs typeface="Times New Roman" pitchFamily="18" charset="0"/>
              </a:rPr>
              <a:t>О профессиональных союзах, их правах и гарантиях деятельности</a:t>
            </a:r>
            <a:r>
              <a:rPr lang="ru-RU" sz="1200">
                <a:cs typeface="Times New Roman" pitchFamily="18" charset="0"/>
              </a:rPr>
              <a:t>»</a:t>
            </a:r>
            <a:r>
              <a:rPr lang="ru-RU" sz="1200">
                <a:latin typeface="Times New Roman CYR" pitchFamily="18" charset="0"/>
                <a:cs typeface="Times New Roman" pitchFamily="18" charset="0"/>
              </a:rPr>
              <a:t>,  статьей 370 Трудового кодекса Российской Федерации, статьей</a:t>
            </a:r>
            <a:r>
              <a:rPr lang="ru-RU" sz="1200" b="1">
                <a:latin typeface="Times New Roman CYR" pitchFamily="18" charset="0"/>
                <a:cs typeface="Times New Roman" pitchFamily="18" charset="0"/>
              </a:rPr>
              <a:t> </a:t>
            </a:r>
            <a:r>
              <a:rPr lang="ru-RU" sz="1200">
                <a:latin typeface="Times New Roman CYR" pitchFamily="18" charset="0"/>
                <a:cs typeface="Times New Roman" pitchFamily="18" charset="0"/>
              </a:rPr>
              <a:t>68 Федерального закона  </a:t>
            </a:r>
            <a:r>
              <a:rPr lang="ru-RU" sz="1200">
                <a:cs typeface="Times New Roman" pitchFamily="18" charset="0"/>
              </a:rPr>
              <a:t>«</a:t>
            </a:r>
            <a:r>
              <a:rPr lang="ru-RU" sz="1200">
                <a:latin typeface="Times New Roman CYR" pitchFamily="18" charset="0"/>
                <a:cs typeface="Times New Roman" pitchFamily="18" charset="0"/>
              </a:rPr>
              <a:t>Об охране окружающей среды</a:t>
            </a:r>
            <a:r>
              <a:rPr lang="ru-RU" sz="1200">
                <a:cs typeface="Times New Roman" pitchFamily="18" charset="0"/>
              </a:rPr>
              <a:t>»</a:t>
            </a:r>
            <a:r>
              <a:rPr lang="ru-RU" sz="1200">
                <a:latin typeface="Times New Roman CYR" pitchFamily="18" charset="0"/>
                <a:cs typeface="Times New Roman" pitchFamily="18" charset="0"/>
              </a:rPr>
              <a:t>, статьей 26 Федерального закона </a:t>
            </a:r>
            <a:r>
              <a:rPr lang="ru-RU" sz="1200">
                <a:cs typeface="Times New Roman" pitchFamily="18" charset="0"/>
              </a:rPr>
              <a:t>«</a:t>
            </a:r>
            <a:r>
              <a:rPr lang="ru-RU" sz="1200">
                <a:latin typeface="Times New Roman CYR" pitchFamily="18" charset="0"/>
                <a:cs typeface="Times New Roman" pitchFamily="18" charset="0"/>
              </a:rPr>
              <a:t>Об обязательном социальном страховании от несчастных случаев на производстве и профессиональных заболеваний</a:t>
            </a:r>
            <a:r>
              <a:rPr lang="ru-RU" sz="1200">
                <a:cs typeface="Times New Roman" pitchFamily="18" charset="0"/>
              </a:rPr>
              <a:t>»</a:t>
            </a:r>
            <a:r>
              <a:rPr lang="ru-RU" sz="1200">
                <a:latin typeface="Times New Roman CYR" pitchFamily="18" charset="0"/>
                <a:cs typeface="Times New Roman" pitchFamily="18" charset="0"/>
              </a:rPr>
              <a:t>, статьей 25 Федерального закона  </a:t>
            </a:r>
            <a:r>
              <a:rPr lang="ru-RU" sz="1200">
                <a:cs typeface="Times New Roman" pitchFamily="18" charset="0"/>
              </a:rPr>
              <a:t>«</a:t>
            </a:r>
            <a:r>
              <a:rPr lang="ru-RU" sz="1200">
                <a:latin typeface="Times New Roman CYR" pitchFamily="18" charset="0"/>
                <a:cs typeface="Times New Roman" pitchFamily="18" charset="0"/>
              </a:rPr>
              <a:t>О специальной оценке условий труда</a:t>
            </a:r>
            <a:r>
              <a:rPr lang="ru-RU" sz="1200">
                <a:cs typeface="Times New Roman" pitchFamily="18" charset="0"/>
              </a:rPr>
              <a:t>»</a:t>
            </a:r>
            <a:endParaRPr lang="ru-RU" sz="600"/>
          </a:p>
          <a:p>
            <a:pPr eaLnBrk="0" hangingPunct="0">
              <a:tabLst>
                <a:tab pos="2540000" algn="l"/>
              </a:tabLst>
            </a:pPr>
            <a:r>
              <a:rPr lang="ru-RU" sz="1200">
                <a:latin typeface="Times New Roman CYR" pitchFamily="18" charset="0"/>
                <a:cs typeface="Times New Roman" pitchFamily="18" charset="0"/>
              </a:rPr>
              <a:t>ПРЕДЛАГАЮ устранить следующие нарушения:</a:t>
            </a:r>
            <a:endParaRPr lang="ru-RU"/>
          </a:p>
        </p:txBody>
      </p:sp>
      <p:graphicFrame>
        <p:nvGraphicFramePr>
          <p:cNvPr id="26753" name="Group 129"/>
          <p:cNvGraphicFramePr>
            <a:graphicFrameLocks noGrp="1"/>
          </p:cNvGraphicFramePr>
          <p:nvPr/>
        </p:nvGraphicFramePr>
        <p:xfrm>
          <a:off x="611188" y="4724400"/>
          <a:ext cx="8135937" cy="1079500"/>
        </p:xfrm>
        <a:graphic>
          <a:graphicData uri="http://schemas.openxmlformats.org/drawingml/2006/table">
            <a:tbl>
              <a:tblPr/>
              <a:tblGrid>
                <a:gridCol w="720725"/>
                <a:gridCol w="5761037"/>
                <a:gridCol w="165417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charset="-52"/>
                          <a:cs typeface="Times New Roman" pitchFamily="18" charset="0"/>
                        </a:rPr>
                        <a:t>№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charset="-52"/>
                          <a:cs typeface="Times New Roman" pitchFamily="18" charset="0"/>
                        </a:rPr>
                        <a:t>п/п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charset="-52"/>
                          <a:cs typeface="Times New Roman" pitchFamily="18" charset="0"/>
                        </a:rPr>
                        <a:t>         Перечень выявленных нарушений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charset="-52"/>
                          <a:cs typeface="Times New Roman" pitchFamily="18" charset="0"/>
                        </a:rPr>
                        <a:t>     Сроки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CYR" charset="-52"/>
                          <a:cs typeface="Times New Roman" pitchFamily="18" charset="0"/>
                        </a:rPr>
                        <a:t>устранения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/>
              <a:t>ПРЕДСТАВЛЕНИЕ</a:t>
            </a:r>
          </a:p>
        </p:txBody>
      </p:sp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395288" y="2360613"/>
            <a:ext cx="80645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200">
                <a:latin typeface="Times New Roman CYR" pitchFamily="18" charset="0"/>
                <a:cs typeface="Times New Roman" pitchFamily="18" charset="0"/>
              </a:rPr>
              <a:t>О результатах рассмотрения Представления и принятых мерах прошу сообщить в техническую инспекцию труда в срок до ______ ________________ 20   г.</a:t>
            </a:r>
            <a:endParaRPr lang="ru-RU" sz="600"/>
          </a:p>
          <a:p>
            <a:pPr eaLnBrk="0" hangingPunct="0"/>
            <a:r>
              <a:rPr lang="ru-RU" sz="1200">
                <a:latin typeface="Times New Roman CYR" pitchFamily="18" charset="0"/>
                <a:cs typeface="Times New Roman" pitchFamily="18" charset="0"/>
              </a:rPr>
              <a:t>Технический (главный технический)</a:t>
            </a:r>
            <a:endParaRPr lang="ru-RU" sz="600"/>
          </a:p>
          <a:p>
            <a:pPr eaLnBrk="0" hangingPunct="0"/>
            <a:r>
              <a:rPr lang="ru-RU" sz="1200">
                <a:latin typeface="Times New Roman CYR" pitchFamily="18" charset="0"/>
                <a:cs typeface="Times New Roman" pitchFamily="18" charset="0"/>
              </a:rPr>
              <a:t>инспектор труда			            _______________</a:t>
            </a:r>
            <a:endParaRPr lang="ru-RU" sz="600"/>
          </a:p>
          <a:p>
            <a:pPr eaLnBrk="0" hangingPunct="0"/>
            <a:r>
              <a:rPr lang="ru-RU" sz="1200">
                <a:latin typeface="Times New Roman CYR" pitchFamily="18" charset="0"/>
                <a:cs typeface="Times New Roman" pitchFamily="18" charset="0"/>
              </a:rPr>
              <a:t>                                                                              подпись</a:t>
            </a:r>
            <a:endParaRPr lang="ru-RU" sz="600"/>
          </a:p>
          <a:p>
            <a:pPr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____________________________________________________________________</a:t>
            </a:r>
            <a:endParaRPr lang="ru-RU" sz="600"/>
          </a:p>
          <a:p>
            <a:pPr eaLnBrk="0" hangingPunct="0"/>
            <a:r>
              <a:rPr lang="ru-RU" sz="1200">
                <a:latin typeface="Times New Roman CYR" pitchFamily="18" charset="0"/>
                <a:cs typeface="Times New Roman" pitchFamily="18" charset="0"/>
              </a:rPr>
              <a:t>                                                    фамилия, имя, отчество</a:t>
            </a:r>
            <a:endParaRPr lang="ru-RU" sz="600"/>
          </a:p>
          <a:p>
            <a:pPr eaLnBrk="0" hangingPunct="0"/>
            <a:r>
              <a:rPr lang="ru-RU" sz="1200">
                <a:latin typeface="Times New Roman CYR" pitchFamily="18" charset="0"/>
                <a:cs typeface="Times New Roman" pitchFamily="18" charset="0"/>
              </a:rPr>
              <a:t>Представление получил </a:t>
            </a:r>
          </a:p>
          <a:p>
            <a:pPr eaLnBrk="0" hangingPunct="0"/>
            <a:r>
              <a:rPr lang="ru-RU" sz="1200">
                <a:latin typeface="Times New Roman CYR" pitchFamily="18" charset="0"/>
                <a:cs typeface="Times New Roman" pitchFamily="18" charset="0"/>
              </a:rPr>
              <a:t>________________________________________________</a:t>
            </a:r>
            <a:endParaRPr lang="ru-RU" sz="600"/>
          </a:p>
          <a:p>
            <a:pPr eaLnBrk="0" hangingPunct="0"/>
            <a:r>
              <a:rPr lang="ru-RU" sz="1200">
                <a:latin typeface="Times New Roman CYR" pitchFamily="18" charset="0"/>
                <a:cs typeface="Times New Roman" pitchFamily="18" charset="0"/>
              </a:rPr>
              <a:t>                                               фамилия, имя, отчество, должность</a:t>
            </a:r>
            <a:endParaRPr lang="ru-RU" sz="600"/>
          </a:p>
          <a:p>
            <a:pPr eaLnBrk="0" hangingPunct="0"/>
            <a:r>
              <a:rPr lang="ru-RU" sz="1200">
                <a:latin typeface="Times New Roman" pitchFamily="18" charset="0"/>
                <a:cs typeface="Times New Roman" pitchFamily="18" charset="0"/>
              </a:rPr>
              <a:t>_____________________		___________________________________________</a:t>
            </a:r>
            <a:endParaRPr lang="ru-RU" sz="600"/>
          </a:p>
          <a:p>
            <a:pPr eaLnBrk="0" hangingPunct="0"/>
            <a:r>
              <a:rPr lang="ru-RU" sz="1200">
                <a:latin typeface="Times New Roman CYR" pitchFamily="18" charset="0"/>
                <a:cs typeface="Times New Roman" pitchFamily="18" charset="0"/>
              </a:rPr>
              <a:t>Подпись						дата, время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4"/>
          <p:cNvSpPr>
            <a:spLocks noChangeArrowheads="1"/>
          </p:cNvSpPr>
          <p:nvPr/>
        </p:nvSpPr>
        <p:spPr bwMode="auto">
          <a:xfrm>
            <a:off x="250825" y="981075"/>
            <a:ext cx="8496300" cy="546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ctr"/>
            <a:r>
              <a:rPr lang="ru-RU" sz="1400" b="1"/>
              <a:t>ТРЕБОВАНИЕ №___</a:t>
            </a:r>
            <a:r>
              <a:rPr lang="ru-RU" sz="1400"/>
              <a:t>  ________  ______20    г.</a:t>
            </a:r>
          </a:p>
          <a:p>
            <a:pPr indent="457200" algn="ctr"/>
            <a:r>
              <a:rPr lang="ru-RU" sz="1400" b="1"/>
              <a:t>о привлечении к ответственности</a:t>
            </a:r>
            <a:r>
              <a:rPr lang="ru-RU" sz="1400" b="1" i="1"/>
              <a:t> </a:t>
            </a:r>
            <a:r>
              <a:rPr lang="ru-RU" sz="1400" b="1"/>
              <a:t>лиц, виновных в нарушении норм законодательства об охране труда, окружающей среды,  страховании от несчастных случаев на производстве и профессиональных заболеваний, специальной оценке условий труда</a:t>
            </a:r>
          </a:p>
          <a:p>
            <a:pPr indent="457200"/>
            <a:r>
              <a:rPr lang="ru-RU" sz="1600"/>
              <a:t>Кому 	__________________________________________</a:t>
            </a:r>
          </a:p>
          <a:p>
            <a:pPr indent="457200" algn="ctr"/>
            <a:r>
              <a:rPr lang="ru-RU" sz="900"/>
              <a:t>( должность, фамилия, имя, отчество руководителя     органа государственного контроля  (надзора)</a:t>
            </a:r>
          </a:p>
          <a:p>
            <a:pPr indent="457200"/>
            <a:r>
              <a:rPr lang="ru-RU" sz="1200"/>
              <a:t>В соответствии со статьей 20 Федерального закона «О профессиональных союзах, их правах и гарантиях деятельности», статьей 370 Трудового кодекса Российской Федерации, статьей 68 Федерального закона  «Об охране окружающей среды», статьей 26 Федерального закона «Об обязательном социальном страховании от несчастных случаев на производстве и профессиональных заболеваний», статьей 25 Федерального закона  «О специальной оценке условий труда»</a:t>
            </a:r>
            <a:endParaRPr lang="ru-RU" sz="1200">
              <a:latin typeface="Arial" charset="0"/>
            </a:endParaRPr>
          </a:p>
          <a:p>
            <a:pPr indent="457200"/>
            <a:r>
              <a:rPr lang="ru-RU" sz="1200"/>
              <a:t>  О</a:t>
            </a:r>
            <a:r>
              <a:rPr lang="ru-RU" sz="1600"/>
              <a:t>бращаюсь с требованием о привлечении к ____________ ответственности                  </a:t>
            </a:r>
          </a:p>
          <a:p>
            <a:pPr indent="457200"/>
            <a:r>
              <a:rPr lang="ru-RU" sz="1600"/>
              <a:t>          (дисциплинарной, административной, уголовной) </a:t>
            </a:r>
          </a:p>
          <a:p>
            <a:pPr indent="457200"/>
            <a:r>
              <a:rPr lang="ru-RU" sz="1600"/>
              <a:t>_________________________________________________________</a:t>
            </a:r>
          </a:p>
          <a:p>
            <a:pPr indent="457200"/>
            <a:r>
              <a:rPr lang="ru-RU" sz="1600"/>
              <a:t>               (должность, Ф.И.О. лица (лиц), допустивших нарушение) </a:t>
            </a:r>
          </a:p>
          <a:p>
            <a:pPr indent="457200"/>
            <a:r>
              <a:rPr lang="ru-RU" sz="1600"/>
              <a:t>За ______________________________________________________</a:t>
            </a:r>
          </a:p>
          <a:p>
            <a:pPr indent="457200"/>
            <a:r>
              <a:rPr lang="ru-RU" sz="1400"/>
              <a:t>(краткое изложение нарушений со ссылкой на законодательные и иные нормативные правовые акты об охране</a:t>
            </a:r>
            <a:r>
              <a:rPr lang="ru-RU" sz="1600"/>
              <a:t> труда,</a:t>
            </a:r>
            <a:r>
              <a:rPr lang="ru-RU" sz="1400"/>
              <a:t>окружающей среды, страховании от несчастных случаев на производстве и профессиональных заболеваний</a:t>
            </a:r>
            <a:r>
              <a:rPr lang="ru-RU" sz="1400" i="1"/>
              <a:t>,</a:t>
            </a:r>
            <a:r>
              <a:rPr lang="ru-RU" sz="1400" b="1" i="1"/>
              <a:t> </a:t>
            </a:r>
            <a:r>
              <a:rPr lang="ru-RU" sz="1400"/>
              <a:t>специальной оценке условий труда)</a:t>
            </a:r>
          </a:p>
          <a:p>
            <a:pPr indent="457200" algn="ctr"/>
            <a:endParaRPr lang="ru-RU" sz="1400"/>
          </a:p>
          <a:p>
            <a:pPr indent="457200"/>
            <a:r>
              <a:rPr lang="ru-RU" sz="1200"/>
              <a:t>О принятом решении прошу сообщить в техническую инспекцию труда</a:t>
            </a:r>
          </a:p>
          <a:p>
            <a:pPr indent="457200"/>
            <a:r>
              <a:rPr lang="ru-RU" sz="1200"/>
              <a:t>в срок до   _______________________________</a:t>
            </a:r>
          </a:p>
          <a:p>
            <a:pPr indent="457200"/>
            <a:r>
              <a:rPr lang="ru-RU" sz="1200"/>
              <a:t>                       (число, месяц, год) </a:t>
            </a:r>
          </a:p>
          <a:p>
            <a:pPr indent="457200"/>
            <a:r>
              <a:rPr lang="ru-RU" sz="1200"/>
              <a:t>Приложение: Представление от  ____  _____________20    г.   № _______________</a:t>
            </a:r>
          </a:p>
          <a:p>
            <a:pPr indent="457200"/>
            <a:r>
              <a:rPr lang="ru-RU" sz="1200"/>
              <a:t>Технический инспектор труда ______________________                      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ChangeArrowheads="1"/>
          </p:cNvSpPr>
          <p:nvPr/>
        </p:nvSpPr>
        <p:spPr bwMode="auto">
          <a:xfrm>
            <a:off x="250825" y="862013"/>
            <a:ext cx="8569325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ctr"/>
            <a:r>
              <a:rPr lang="ru-RU" sz="1400" b="1"/>
              <a:t>ТРЕБОВАНИЕ №____________</a:t>
            </a:r>
            <a:r>
              <a:rPr lang="ru-RU" sz="1400"/>
              <a:t>       _______  ____________    20    г.</a:t>
            </a:r>
          </a:p>
          <a:p>
            <a:pPr indent="457200" algn="ctr"/>
            <a:r>
              <a:rPr lang="ru-RU" sz="1400" b="1"/>
              <a:t>о приостановке работ в случаях непосредственной угрозы</a:t>
            </a:r>
          </a:p>
          <a:p>
            <a:pPr indent="457200" algn="ctr"/>
            <a:r>
              <a:rPr lang="ru-RU" sz="1400" b="1"/>
              <a:t>жизни и здоровью работников</a:t>
            </a:r>
          </a:p>
          <a:p>
            <a:pPr indent="457200"/>
            <a:r>
              <a:rPr lang="ru-RU" sz="1400"/>
              <a:t>Кому	_____________________________________________________         </a:t>
            </a:r>
          </a:p>
          <a:p>
            <a:pPr indent="457200" algn="ctr"/>
            <a:r>
              <a:rPr lang="ru-RU" sz="1400"/>
              <a:t>                </a:t>
            </a:r>
            <a:r>
              <a:rPr lang="ru-RU" sz="1000"/>
              <a:t>(фамилия, имя, отчество,  должность, название организации)</a:t>
            </a:r>
          </a:p>
          <a:p>
            <a:pPr indent="457200"/>
            <a:r>
              <a:rPr lang="ru-RU" sz="1400"/>
              <a:t>Копия: 	Председателю профсоюзного комитета организации ________________________________________</a:t>
            </a:r>
          </a:p>
          <a:p>
            <a:pPr indent="457200" algn="ctr"/>
            <a:r>
              <a:rPr lang="ru-RU" sz="1000"/>
              <a:t>(фамилия, имя, отчество)</a:t>
            </a:r>
          </a:p>
          <a:p>
            <a:pPr indent="457200"/>
            <a:r>
              <a:rPr lang="ru-RU" sz="1400" b="1"/>
              <a:t>В соответствии со статьей 20 Федерального закона  «О профессиональных союзах, их правах и гарантиях деятельности»,  статьей 370 Трудового кодекса Российской Федерации  требую приостановить</a:t>
            </a:r>
            <a:r>
              <a:rPr lang="ru-RU" sz="1400"/>
              <a:t> ___________________________________________________________________</a:t>
            </a:r>
          </a:p>
          <a:p>
            <a:pPr indent="457200"/>
            <a:r>
              <a:rPr lang="ru-RU" sz="1400"/>
              <a:t>             </a:t>
            </a:r>
            <a:r>
              <a:rPr lang="ru-RU" sz="1000"/>
              <a:t>(наименование работ,   станков, машин, оборудования, транспортных средств, производственных участков)</a:t>
            </a:r>
          </a:p>
          <a:p>
            <a:pPr indent="457200"/>
            <a:r>
              <a:rPr lang="ru-RU" sz="1400"/>
              <a:t>__________________________________________________________________</a:t>
            </a:r>
          </a:p>
          <a:p>
            <a:pPr indent="457200"/>
            <a:r>
              <a:rPr lang="ru-RU" sz="1400"/>
              <a:t> </a:t>
            </a:r>
            <a:r>
              <a:rPr lang="ru-RU" sz="1000"/>
              <a:t>транспортных средств, производственных участков) (изложение нарушений нормативных требований по охране труда создающих непосредственную угрозу жизни и здоровью работников, со ссылкой на статьи и пункты</a:t>
            </a:r>
            <a:endParaRPr lang="ru-RU" sz="1400"/>
          </a:p>
          <a:p>
            <a:pPr indent="457200"/>
            <a:r>
              <a:rPr lang="ru-RU" sz="1000"/>
              <a:t>законодательных и иных нормативных правовых актов об охране труда)</a:t>
            </a:r>
          </a:p>
          <a:p>
            <a:pPr indent="457200"/>
            <a:endParaRPr lang="ru-RU" sz="1400"/>
          </a:p>
          <a:p>
            <a:pPr indent="457200"/>
            <a:r>
              <a:rPr lang="ru-RU" sz="1400"/>
              <a:t>Технический (главный технический) </a:t>
            </a:r>
          </a:p>
          <a:p>
            <a:pPr indent="457200"/>
            <a:r>
              <a:rPr lang="ru-RU" sz="1400"/>
              <a:t>инспектор труда                    ________________ подпись</a:t>
            </a:r>
          </a:p>
          <a:p>
            <a:pPr indent="457200"/>
            <a:r>
              <a:rPr lang="ru-RU" sz="1400"/>
              <a:t>___________________________________________________________</a:t>
            </a:r>
          </a:p>
          <a:p>
            <a:pPr indent="457200"/>
            <a:r>
              <a:rPr lang="ru-RU" sz="1400"/>
              <a:t>(фамилия, имя, отчество)</a:t>
            </a:r>
          </a:p>
          <a:p>
            <a:pPr indent="457200"/>
            <a:r>
              <a:rPr lang="ru-RU" sz="1400"/>
              <a:t>Требование получил  ____­­_ ___________20    г.	в ____  часов _____ минут</a:t>
            </a:r>
          </a:p>
          <a:p>
            <a:pPr indent="457200"/>
            <a:r>
              <a:rPr lang="ru-RU" sz="1400"/>
              <a:t>______________     ________________________________________</a:t>
            </a:r>
          </a:p>
          <a:p>
            <a:pPr indent="457200"/>
            <a:r>
              <a:rPr lang="ru-RU" sz="1400"/>
              <a:t>      </a:t>
            </a:r>
            <a:r>
              <a:rPr lang="ru-RU" sz="1000"/>
              <a:t>(подпись)			(фамилия, имя, отчество)</a:t>
            </a:r>
          </a:p>
          <a:p>
            <a:pPr indent="457200"/>
            <a:r>
              <a:rPr lang="ru-RU" sz="1000"/>
              <a:t>___________________________________________________________ </a:t>
            </a:r>
          </a:p>
          <a:p>
            <a:pPr indent="457200"/>
            <a:r>
              <a:rPr lang="ru-RU" sz="1000"/>
              <a:t>                                                          (должность)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ChangeArrowheads="1"/>
          </p:cNvSpPr>
          <p:nvPr/>
        </p:nvSpPr>
        <p:spPr bwMode="auto">
          <a:xfrm>
            <a:off x="2771775" y="3198813"/>
            <a:ext cx="3582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 b="1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Номер слайда 7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3B169C4-F8D0-4006-8ECB-FA5E1C4BE786}" type="slidenum">
              <a:rPr lang="ru-RU" smtClean="0">
                <a:cs typeface="Arial" charset="0"/>
              </a:rPr>
              <a:pPr/>
              <a:t>2</a:t>
            </a:fld>
            <a:endParaRPr lang="ru-RU" smtClean="0">
              <a:cs typeface="Arial" charset="0"/>
            </a:endParaRPr>
          </a:p>
        </p:txBody>
      </p:sp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323850" y="1268413"/>
            <a:ext cx="8229600" cy="4637087"/>
          </a:xfrm>
        </p:spPr>
        <p:txBody>
          <a:bodyPr/>
          <a:lstStyle/>
          <a:p>
            <a:r>
              <a:rPr lang="ru-RU" smtClean="0"/>
              <a:t>    </a:t>
            </a:r>
            <a:r>
              <a:rPr lang="ru-RU" sz="1800" smtClean="0"/>
              <a:t>Положение распространяется на Областной союз «Федерация профсоюзов Самарской области» (далее ФПСО) и входящие в нее членские организации. </a:t>
            </a:r>
            <a:br>
              <a:rPr lang="ru-RU" sz="1800" smtClean="0"/>
            </a:br>
            <a:r>
              <a:rPr lang="ru-RU" sz="1800" smtClean="0"/>
              <a:t>	 </a:t>
            </a:r>
            <a:r>
              <a:rPr lang="ru-RU" sz="1800" smtClean="0">
                <a:solidFill>
                  <a:schemeClr val="accent2"/>
                </a:solidFill>
              </a:rPr>
              <a:t>Положение определяет основные направления деятельности технической инспекции, права и обязанности штатных и внештатных инспекторов труда</a:t>
            </a:r>
            <a:r>
              <a:rPr lang="ru-RU" sz="1800" smtClean="0"/>
              <a:t> </a:t>
            </a:r>
            <a:r>
              <a:rPr lang="ru-RU" sz="1800" smtClean="0">
                <a:solidFill>
                  <a:schemeClr val="accent2"/>
                </a:solidFill>
              </a:rPr>
              <a:t>профсоюзов.</a:t>
            </a:r>
            <a:br>
              <a:rPr lang="ru-RU" sz="1800" smtClean="0">
                <a:solidFill>
                  <a:schemeClr val="accent2"/>
                </a:solidFill>
              </a:rPr>
            </a:br>
            <a:r>
              <a:rPr lang="ru-RU" sz="1800" smtClean="0">
                <a:solidFill>
                  <a:schemeClr val="accent2"/>
                </a:solidFill>
              </a:rPr>
              <a:t>	</a:t>
            </a:r>
            <a:r>
              <a:rPr lang="ru-RU" sz="1800" smtClean="0"/>
              <a:t>Техническая инспекция труда ФПСО является структурным подразделением ФПСО. В структуре ФНПР техническая инспекция труда ФПСО является технической инспекцией труда территориального объединения организаций профсоюзов. </a:t>
            </a:r>
            <a:br>
              <a:rPr lang="ru-RU" sz="1800" smtClean="0"/>
            </a:br>
            <a:r>
              <a:rPr lang="ru-RU" sz="1800" smtClean="0"/>
              <a:t> 	Техническая инспекция труда руководствуется нормами Конституции РФ, законами и иными нормативными правовыми актами РФ о труде, охране труда и окружающей среды, обязательного социального страхования от несчастных случаев на производстве и профессиональных заболеваний, уставом ФПСО и настоящим Положением.</a:t>
            </a:r>
          </a:p>
        </p:txBody>
      </p:sp>
      <p:sp>
        <p:nvSpPr>
          <p:cNvPr id="16387" name="Заголовок 1"/>
          <p:cNvSpPr>
            <a:spLocks/>
          </p:cNvSpPr>
          <p:nvPr/>
        </p:nvSpPr>
        <p:spPr bwMode="auto">
          <a:xfrm>
            <a:off x="250825" y="765175"/>
            <a:ext cx="82296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ru-RU" sz="2000">
              <a:solidFill>
                <a:schemeClr val="tx2"/>
              </a:solidFill>
            </a:endParaRPr>
          </a:p>
        </p:txBody>
      </p:sp>
      <p:sp>
        <p:nvSpPr>
          <p:cNvPr id="16388" name="Заголовок 1"/>
          <p:cNvSpPr>
            <a:spLocks/>
          </p:cNvSpPr>
          <p:nvPr/>
        </p:nvSpPr>
        <p:spPr bwMode="auto">
          <a:xfrm>
            <a:off x="395288" y="0"/>
            <a:ext cx="8229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ru-RU" sz="2000" b="1">
              <a:solidFill>
                <a:srgbClr val="000000"/>
              </a:solidFill>
            </a:endParaRPr>
          </a:p>
        </p:txBody>
      </p:sp>
      <p:sp>
        <p:nvSpPr>
          <p:cNvPr id="16389" name="Rectangle 8"/>
          <p:cNvSpPr>
            <a:spLocks noChangeArrowheads="1"/>
          </p:cNvSpPr>
          <p:nvPr/>
        </p:nvSpPr>
        <p:spPr bwMode="auto">
          <a:xfrm>
            <a:off x="179388" y="0"/>
            <a:ext cx="8280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993775" algn="ctr"/>
            <a:r>
              <a:rPr lang="ru-RU" sz="2000" b="1"/>
              <a:t>Дополнение утверждено постановлением Президиума ФПСО</a:t>
            </a:r>
          </a:p>
          <a:p>
            <a:pPr indent="993775" algn="ctr"/>
            <a:r>
              <a:rPr lang="ru-RU" sz="2000" b="1"/>
              <a:t>№ 7-3 от 22.10.2020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74663" y="1490663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0" name="Номер слайда 7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10964A-A57F-4EF9-B84F-D0B2781259E2}" type="slidenum">
              <a:rPr lang="ru-RU" smtClean="0">
                <a:cs typeface="Arial" charset="0"/>
              </a:rPr>
              <a:pPr/>
              <a:t>3</a:t>
            </a:fld>
            <a:endParaRPr lang="ru-RU" smtClean="0">
              <a:cs typeface="Arial" charset="0"/>
            </a:endParaRPr>
          </a:p>
        </p:txBody>
      </p:sp>
      <p:sp>
        <p:nvSpPr>
          <p:cNvPr id="17411" name="Заголовок 1"/>
          <p:cNvSpPr>
            <a:spLocks noGrp="1"/>
          </p:cNvSpPr>
          <p:nvPr>
            <p:ph type="title"/>
          </p:nvPr>
        </p:nvSpPr>
        <p:spPr>
          <a:xfrm>
            <a:off x="284163" y="0"/>
            <a:ext cx="8229600" cy="863600"/>
          </a:xfrm>
        </p:spPr>
        <p:txBody>
          <a:bodyPr/>
          <a:lstStyle/>
          <a:p>
            <a:pPr algn="ctr"/>
            <a:r>
              <a:rPr lang="ru-RU" b="1" smtClean="0">
                <a:solidFill>
                  <a:srgbClr val="000000"/>
                </a:solidFill>
                <a:latin typeface="Arial" charset="0"/>
              </a:rPr>
              <a:t>Взаимодействие технической инспекции</a:t>
            </a:r>
          </a:p>
        </p:txBody>
      </p:sp>
      <p:sp>
        <p:nvSpPr>
          <p:cNvPr id="17412" name="Rectangle 10"/>
          <p:cNvSpPr>
            <a:spLocks noChangeArrowheads="1"/>
          </p:cNvSpPr>
          <p:nvPr/>
        </p:nvSpPr>
        <p:spPr bwMode="auto">
          <a:xfrm>
            <a:off x="539750" y="1327150"/>
            <a:ext cx="8208963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/>
              <a:t>Техническая инспекция труда работает в непосредственном контакте с выборными органами соответствующих первичных профсоюзных организаций, уполномоченными (доверенными) лицами по охране труда профессиональных союзов, комитетами (комиссиями) по охране труда у которых в уставной деятельности отражены вопросы охраны труда и окружающей среды.</a:t>
            </a:r>
          </a:p>
          <a:p>
            <a:pPr algn="just"/>
            <a:r>
              <a:rPr lang="ru-RU"/>
              <a:t>Техническая инспекция труда осуществляет свою деятельность во взаимодействии с федеральными органами исполнительной власти, осуществляющими функции по контролю и надзору в установленной сфере деятельности, органами законодательной власти, правоохранительными органами,  территориальными органами федеральных служб, органами  исполнительной власти субъектов РФ, органами местного самоуправления, органами, осуществляющими функции в области обязательного социального страхования от несчастных случаев на производстве и профессиональных заболеваний, а также с  работодателями и их объединениями.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Номер слайда 7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779DAB-F0DE-461F-9839-0D8E0D6D5CB6}" type="slidenum">
              <a:rPr lang="ru-RU" smtClean="0">
                <a:cs typeface="Arial" charset="0"/>
              </a:rPr>
              <a:pPr/>
              <a:t>4</a:t>
            </a:fld>
            <a:endParaRPr lang="ru-RU" smtClean="0">
              <a:cs typeface="Arial" charset="0"/>
            </a:endParaRPr>
          </a:p>
        </p:txBody>
      </p:sp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68313" y="28575"/>
            <a:ext cx="8424862" cy="720725"/>
          </a:xfrm>
        </p:spPr>
        <p:txBody>
          <a:bodyPr/>
          <a:lstStyle/>
          <a:p>
            <a:pPr algn="ctr"/>
            <a:r>
              <a:rPr lang="ru-RU" b="1" smtClean="0">
                <a:latin typeface="Arial" charset="0"/>
              </a:rPr>
              <a:t>Цели технической инспекции труда</a:t>
            </a:r>
            <a:endParaRPr lang="ru-RU" b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435" name="Rectangle 8"/>
          <p:cNvSpPr>
            <a:spLocks noChangeArrowheads="1"/>
          </p:cNvSpPr>
          <p:nvPr/>
        </p:nvSpPr>
        <p:spPr bwMode="auto">
          <a:xfrm>
            <a:off x="539750" y="1473200"/>
            <a:ext cx="7993063" cy="366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/>
              <a:t>Основной целью технической инспекции труда является обеспечение  профсоюзного контроля за соблюдением работодателями и их представителями законодательства об охране труда, охране окружающей среды, обязательном социальном страховании от несчастных случаев на производстве и профессиональных заболеваний, иных нормативных правовых актов, содержащих нормы трудового права, а также за выполнением условий коллективных</a:t>
            </a:r>
            <a:r>
              <a:rPr lang="ru-RU">
                <a:latin typeface="Arial" charset="0"/>
              </a:rPr>
              <a:t> договоров</a:t>
            </a:r>
            <a:r>
              <a:rPr lang="ru-RU"/>
              <a:t>.</a:t>
            </a:r>
          </a:p>
          <a:p>
            <a:pPr algn="just"/>
            <a:endParaRPr lang="ru-RU"/>
          </a:p>
          <a:p>
            <a:pPr algn="just"/>
            <a:endParaRPr lang="ru-RU"/>
          </a:p>
          <a:p>
            <a:pPr algn="just"/>
            <a:r>
              <a:rPr lang="ru-RU" b="1" i="1"/>
              <a:t>В контрольной деятельности инспекций большую часть проверок должны составлять проверки тематического характера.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Номер слайда 7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0B1673E-5752-40AD-8955-186219BCDA6B}" type="slidenum">
              <a:rPr lang="ru-RU" smtClean="0">
                <a:cs typeface="Arial" charset="0"/>
              </a:rPr>
              <a:pPr/>
              <a:t>5</a:t>
            </a:fld>
            <a:endParaRPr lang="ru-RU" smtClean="0">
              <a:cs typeface="Arial" charset="0"/>
            </a:endParaRPr>
          </a:p>
        </p:txBody>
      </p:sp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569325" cy="677862"/>
          </a:xfrm>
        </p:spPr>
        <p:txBody>
          <a:bodyPr/>
          <a:lstStyle/>
          <a:p>
            <a:pPr algn="ctr"/>
            <a:r>
              <a:rPr lang="ru-RU" b="1" smtClean="0">
                <a:latin typeface="Arial" charset="0"/>
              </a:rPr>
              <a:t>Основные задачи технической инспекции труда</a:t>
            </a:r>
            <a:endParaRPr lang="ru-RU" b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459" name="Rectangle 8"/>
          <p:cNvSpPr>
            <a:spLocks noChangeArrowheads="1"/>
          </p:cNvSpPr>
          <p:nvPr/>
        </p:nvSpPr>
        <p:spPr bwMode="auto">
          <a:xfrm>
            <a:off x="539750" y="900113"/>
            <a:ext cx="7993063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/>
            <a:endParaRPr lang="ru-RU"/>
          </a:p>
          <a:p>
            <a:pPr indent="342900"/>
            <a:r>
              <a:rPr lang="ru-RU"/>
              <a:t>- защита законных прав и интересов членов профсоюзов в сфере охраны труда; </a:t>
            </a:r>
          </a:p>
          <a:p>
            <a:pPr indent="342900"/>
            <a:r>
              <a:rPr lang="ru-RU"/>
              <a:t>- выявление и предупреждение нарушений правил и норм охраны и условий труда на рабочих местах;</a:t>
            </a:r>
          </a:p>
          <a:p>
            <a:pPr indent="342900"/>
            <a:r>
              <a:rPr lang="ru-RU"/>
              <a:t>- принятие мер инспекторского контроля, предусмотренных законодательством;</a:t>
            </a:r>
          </a:p>
          <a:p>
            <a:pPr indent="342900"/>
            <a:r>
              <a:rPr lang="ru-RU"/>
              <a:t>- доведение до сведения соответствующих органов государственной власти фактов нарушений, действий (бездействия) или злоупотреблений в сфере охраны труда для принятия необходимых мер государственного воздействия, в т.ч. превентивного характера;</a:t>
            </a:r>
          </a:p>
          <a:p>
            <a:pPr indent="342900"/>
            <a:r>
              <a:rPr lang="ru-RU"/>
              <a:t>- участие в установленном порядке в расследовании несчастных случаев на производстве, анализ их причин, разработка предложений по предупреждению таких случаев;</a:t>
            </a:r>
          </a:p>
          <a:p>
            <a:pPr indent="342900">
              <a:buFontTx/>
              <a:buChar char="-"/>
            </a:pPr>
            <a:r>
              <a:rPr lang="ru-RU"/>
              <a:t> обеспечение членов профсоюзов информацией по соблюдению положений трудового законодательства и иных нормативных правовых актов, содержащих нормы трудового права в сфере охраны труда.</a:t>
            </a:r>
          </a:p>
          <a:p>
            <a:pPr indent="342900">
              <a:buFontTx/>
              <a:buChar char="-"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9D32830-5DC2-4F38-A797-A5EC0986C5F9}" type="slidenum">
              <a:rPr lang="ru-RU" smtClean="0">
                <a:cs typeface="Arial" charset="0"/>
              </a:rPr>
              <a:pPr/>
              <a:t>6</a:t>
            </a:fld>
            <a:endParaRPr lang="ru-RU" smtClean="0">
              <a:cs typeface="Arial" charset="0"/>
            </a:endParaRPr>
          </a:p>
        </p:txBody>
      </p:sp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latin typeface="Arial" charset="0"/>
              </a:rPr>
              <a:t>Организационное строение технической инспекции труда</a:t>
            </a:r>
            <a:endParaRPr lang="ru-RU" b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539750" y="1598613"/>
            <a:ext cx="8135938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/>
            <a:r>
              <a:rPr lang="ru-RU"/>
              <a:t> Техническая инспекция труда находится в подчинении ФПСО, которая самостоятельно принимают решение об организации работы технической инспекции труда, определяет структуру, штатную численность и другое.</a:t>
            </a:r>
          </a:p>
          <a:p>
            <a:pPr indent="457200"/>
            <a:endParaRPr lang="ru-RU"/>
          </a:p>
          <a:p>
            <a:pPr indent="457200"/>
            <a:r>
              <a:rPr lang="ru-RU"/>
              <a:t>Структура технической инспекция труда ФПСО включает в себя </a:t>
            </a:r>
            <a:r>
              <a:rPr lang="ru-RU" b="1">
                <a:solidFill>
                  <a:schemeClr val="accent2"/>
                </a:solidFill>
              </a:rPr>
              <a:t>штатных и внештатных технических инспекторов труда ФПСО. Внештатных технических инспекторов ФПСО утверждает Президиум ФПСО.</a:t>
            </a:r>
          </a:p>
          <a:p>
            <a:pPr indent="457200"/>
            <a:endParaRPr lang="ru-RU" b="1"/>
          </a:p>
          <a:p>
            <a:pPr indent="457200"/>
            <a:r>
              <a:rPr lang="ru-RU"/>
              <a:t>Федерация профсоюзов Самарской области </a:t>
            </a:r>
            <a:r>
              <a:rPr lang="ru-RU" u="sng"/>
              <a:t>координирует деятельность технических инспекторов труда,</a:t>
            </a:r>
            <a:r>
              <a:rPr lang="ru-RU"/>
              <a:t> работающих в регионе, при решении стоящих перед инспекцией задач и оказывают помощь отраслевым профсоюзам в т.ч. в подборе кадров технических инспекторов труда </a:t>
            </a:r>
          </a:p>
          <a:p>
            <a:pPr indent="45720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latin typeface="Arial" charset="0"/>
              </a:rPr>
              <a:t>Функции главного технического инспектора</a:t>
            </a: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539750" y="1125538"/>
            <a:ext cx="8324850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800" smtClean="0"/>
              <a:t>-Руководит работой технической инспекции труда, а также контролирует выполнение возложенных на неё задач.</a:t>
            </a:r>
          </a:p>
          <a:p>
            <a:pPr>
              <a:buFont typeface="Wingdings" pitchFamily="2" charset="2"/>
              <a:buNone/>
            </a:pPr>
            <a:r>
              <a:rPr lang="ru-RU" sz="1800" smtClean="0"/>
              <a:t>- Определяет основные направления деятельности технической инспекции труда, организует их обеспечение, в т.ч. методическое.</a:t>
            </a:r>
          </a:p>
          <a:p>
            <a:pPr>
              <a:buFont typeface="Wingdings" pitchFamily="2" charset="2"/>
              <a:buNone/>
            </a:pPr>
            <a:r>
              <a:rPr lang="ru-RU" sz="1800" smtClean="0"/>
              <a:t>- Рассматривает спорные вопросы, связанные с действиями (бездействием), а также обжалованием решений технических инспекторов труда, в необходимых случаях отменяет решения последних или выносит их на рассмотрение соответствующего выборного профсоюзного органа.</a:t>
            </a:r>
          </a:p>
          <a:p>
            <a:pPr>
              <a:buFontTx/>
              <a:buNone/>
            </a:pPr>
            <a:r>
              <a:rPr lang="ru-RU" sz="1800" smtClean="0"/>
              <a:t>-Организует подготовку необходимых анализов и отчетов по форме 19-ТИ о результатах деятельности технической инспекции труда </a:t>
            </a:r>
          </a:p>
          <a:p>
            <a:pPr>
              <a:buFontTx/>
              <a:buNone/>
            </a:pPr>
            <a:r>
              <a:rPr lang="ru-RU" sz="1800" smtClean="0"/>
              <a:t>-Организует обучение и повышение квалификации технических (главных технических) инспекторов труда профсоюзов.</a:t>
            </a:r>
          </a:p>
          <a:p>
            <a:pPr>
              <a:buFontTx/>
              <a:buNone/>
            </a:pPr>
            <a:r>
              <a:rPr lang="ru-RU" sz="1800" smtClean="0"/>
              <a:t>-Организует проведение тематических семинаров для технических инспекторов труда. </a:t>
            </a:r>
          </a:p>
          <a:p>
            <a:pPr>
              <a:buFont typeface="Wingdings" pitchFamily="2" charset="2"/>
              <a:buNone/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001000" cy="460375"/>
          </a:xfrm>
        </p:spPr>
        <p:txBody>
          <a:bodyPr/>
          <a:lstStyle/>
          <a:p>
            <a:pPr algn="ctr"/>
            <a:r>
              <a:rPr lang="ru-RU" b="1" smtClean="0">
                <a:latin typeface="Arial" charset="0"/>
              </a:rPr>
              <a:t>Функции технической инспекции труда</a:t>
            </a:r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xfrm>
            <a:off x="539750" y="1196975"/>
            <a:ext cx="8001000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800" smtClean="0"/>
              <a:t>Технические инспекторы труда в пределах своих полномочий, в соответствии с возложенными на них задачами выполняют следующие </a:t>
            </a:r>
            <a:r>
              <a:rPr lang="ru-RU" sz="1800" b="1" smtClean="0"/>
              <a:t>основные функции</a:t>
            </a:r>
            <a:r>
              <a:rPr lang="ru-RU" sz="1800" smtClean="0"/>
              <a:t>:</a:t>
            </a:r>
          </a:p>
          <a:p>
            <a:pPr>
              <a:buFont typeface="Wingdings" pitchFamily="2" charset="2"/>
              <a:buNone/>
            </a:pPr>
            <a:r>
              <a:rPr lang="ru-RU" sz="1800" smtClean="0"/>
              <a:t>- Осуществляют контроль за соблюдением работодателями трудового законодательства и иных нормативных правовых актов, содержащих нормы трудового права,</a:t>
            </a:r>
          </a:p>
          <a:p>
            <a:pPr>
              <a:buFont typeface="Wingdings" pitchFamily="2" charset="2"/>
              <a:buNone/>
            </a:pPr>
            <a:r>
              <a:rPr lang="ru-RU" sz="1800" smtClean="0"/>
              <a:t> - Вносят предложения по вопросам охраны труда, </a:t>
            </a:r>
            <a:r>
              <a:rPr lang="ru-RU" sz="1200" smtClean="0"/>
              <a:t>промышленной и экологической безопасности и обязательного социального страхования от несчастных случаев на производстве и профессиональных заболеваний, специальной оценки условий труда, предоставления гарантий и компенсаций за работу во вредных и (или) опасных условиях труда</a:t>
            </a:r>
            <a:r>
              <a:rPr lang="ru-RU" sz="1800" smtClean="0"/>
              <a:t>  региональное, отраслевое (межотраслевое), территориальное и иные соглашения.</a:t>
            </a:r>
            <a:r>
              <a:rPr lang="ru-RU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ru-RU" sz="1800" smtClean="0"/>
              <a:t>- Оказывают консультативную помощь первичным профсоюзным организациям по вопросам, касающимся условий и охраны труда, здоровья и снижения уровней профессиональных рисков работников, а также окружающей среды и формирования соответствующих предложений к разделу коллективного договора (соглашения) по охране труда.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001000" cy="460375"/>
          </a:xfrm>
        </p:spPr>
        <p:txBody>
          <a:bodyPr/>
          <a:lstStyle/>
          <a:p>
            <a:pPr algn="ctr"/>
            <a:r>
              <a:rPr lang="ru-RU" smtClean="0"/>
              <a:t> </a:t>
            </a:r>
            <a:r>
              <a:rPr lang="ru-RU" b="1" smtClean="0">
                <a:latin typeface="Arial" charset="0"/>
              </a:rPr>
              <a:t>Функции технической инспекции труда</a:t>
            </a:r>
            <a:r>
              <a:rPr lang="ru-RU" smtClean="0"/>
              <a:t> </a:t>
            </a: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468313" y="1052513"/>
            <a:ext cx="8001000" cy="4556125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ru-RU" sz="1800" smtClean="0"/>
              <a:t>- Информируют соответствующие органы государственной власти и местного самоуправления о фактах нарушения законодательства об охране труда, окружающей среды и обязательном социальном страховании от несчастных случаев на производстве и профессиональных заболеваний.</a:t>
            </a:r>
          </a:p>
          <a:p>
            <a:pPr marL="0" indent="0">
              <a:buFontTx/>
              <a:buNone/>
            </a:pPr>
            <a:r>
              <a:rPr lang="ru-RU" sz="1800" smtClean="0"/>
              <a:t>-Участвуют в распространении знаний в области охраны труда, обязательного социального страхования от несчастных случаев на производстве и профессиональных заболеваний.</a:t>
            </a:r>
          </a:p>
          <a:p>
            <a:pPr marL="0" indent="0">
              <a:buFontTx/>
              <a:buNone/>
            </a:pPr>
            <a:r>
              <a:rPr lang="ru-RU" sz="1800" smtClean="0"/>
              <a:t>-Рассматривают обращения членов профсоюзов по вопросам охраны труда, окружающей среды и обязательного социального страхования от несчастных случаев на производстве и профессиональных заболеваний.</a:t>
            </a:r>
          </a:p>
          <a:p>
            <a:pPr marL="0" indent="0">
              <a:buFont typeface="Wingdings" pitchFamily="2" charset="2"/>
              <a:buNone/>
            </a:pPr>
            <a:r>
              <a:rPr lang="ru-RU" sz="1800" smtClean="0"/>
              <a:t>- Совместно с профсоюзным активом по охране труда осуществляют контроль за выполнением работодателями мероприятий по улучшению условий и охраны труда, предусмотренных в коллективном договоре и соглашении, а также за проведением специальной оценки условий труда.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4480</TotalTime>
  <Words>1400</Words>
  <Application>Microsoft Office PowerPoint</Application>
  <PresentationFormat>Экран (4:3)</PresentationFormat>
  <Paragraphs>141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Verdana</vt:lpstr>
      <vt:lpstr>Arial</vt:lpstr>
      <vt:lpstr>Wingdings</vt:lpstr>
      <vt:lpstr>Calibri</vt:lpstr>
      <vt:lpstr>Times New Roman CYR</vt:lpstr>
      <vt:lpstr>Times New Roman</vt:lpstr>
      <vt:lpstr>Профиль</vt:lpstr>
      <vt:lpstr>Профиль</vt:lpstr>
      <vt:lpstr>Техническая инспекция ФПСО</vt:lpstr>
      <vt:lpstr>    Положение распространяется на Областной союз «Федерация профсоюзов Самарской области» (далее ФПСО) и входящие в нее членские организации.    Положение определяет основные направления деятельности технической инспекции, права и обязанности штатных и внештатных инспекторов труда профсоюзов.  Техническая инспекция труда ФПСО является структурным подразделением ФПСО. В структуре ФНПР техническая инспекция труда ФПСО является технической инспекцией труда территориального объединения организаций профсоюзов.    Техническая инспекция труда руководствуется нормами Конституции РФ, законами и иными нормативными правовыми актами РФ о труде, охране труда и окружающей среды, обязательного социального страхования от несчастных случаев на производстве и профессиональных заболеваний, уставом ФПСО и настоящим Положением.</vt:lpstr>
      <vt:lpstr>Взаимодействие технической инспекции</vt:lpstr>
      <vt:lpstr>Цели технической инспекции труда</vt:lpstr>
      <vt:lpstr>Основные задачи технической инспекции труда</vt:lpstr>
      <vt:lpstr>Организационное строение технической инспекции труда</vt:lpstr>
      <vt:lpstr>Функции главного технического инспектора</vt:lpstr>
      <vt:lpstr>Функции технической инспекции труда</vt:lpstr>
      <vt:lpstr> Функции технической инспекции труда </vt:lpstr>
      <vt:lpstr>Функции технической инспекции труда </vt:lpstr>
      <vt:lpstr>Права технических инспекторов труда</vt:lpstr>
      <vt:lpstr>ПРЕДСТАВЛЕНИЕ </vt:lpstr>
      <vt:lpstr>ПРЕДСТАВЛЕНИЕ</vt:lpstr>
      <vt:lpstr>Слайд 14</vt:lpstr>
      <vt:lpstr>Слайд 15</vt:lpstr>
      <vt:lpstr>Слайд 16</vt:lpstr>
    </vt:vector>
  </TitlesOfParts>
  <Company>sobes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о «Руководстве по гигиенической оценке факторов рабочей среды, тяжести и напряженности трудового процесса. Критерии и классификация условий труда» Р2.2.2006-05</dc:title>
  <dc:creator>USER</dc:creator>
  <cp:lastModifiedBy>Буценко</cp:lastModifiedBy>
  <cp:revision>152</cp:revision>
  <dcterms:created xsi:type="dcterms:W3CDTF">2006-01-26T11:21:24Z</dcterms:created>
  <dcterms:modified xsi:type="dcterms:W3CDTF">2020-11-25T04:44:00Z</dcterms:modified>
</cp:coreProperties>
</file>